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859" r:id="rId2"/>
    <p:sldId id="1189" r:id="rId3"/>
    <p:sldId id="1168" r:id="rId4"/>
    <p:sldId id="1169" r:id="rId5"/>
    <p:sldId id="1170" r:id="rId6"/>
    <p:sldId id="1171" r:id="rId7"/>
    <p:sldId id="1172" r:id="rId8"/>
    <p:sldId id="1190" r:id="rId9"/>
    <p:sldId id="1191" r:id="rId10"/>
    <p:sldId id="1283" r:id="rId11"/>
    <p:sldId id="1286" r:id="rId12"/>
    <p:sldId id="1287" r:id="rId13"/>
    <p:sldId id="1288" r:id="rId14"/>
    <p:sldId id="1289" r:id="rId15"/>
    <p:sldId id="1290" r:id="rId16"/>
    <p:sldId id="1291" r:id="rId17"/>
    <p:sldId id="1292" r:id="rId18"/>
    <p:sldId id="1293" r:id="rId19"/>
    <p:sldId id="1294" r:id="rId20"/>
    <p:sldId id="1175" r:id="rId21"/>
    <p:sldId id="1244" r:id="rId22"/>
    <p:sldId id="1282" r:id="rId23"/>
    <p:sldId id="1327" r:id="rId24"/>
    <p:sldId id="1280" r:id="rId25"/>
    <p:sldId id="1328" r:id="rId26"/>
    <p:sldId id="1281" r:id="rId27"/>
    <p:sldId id="1295" r:id="rId28"/>
    <p:sldId id="1297" r:id="rId29"/>
    <p:sldId id="1298" r:id="rId30"/>
    <p:sldId id="1299" r:id="rId31"/>
    <p:sldId id="1300" r:id="rId32"/>
    <p:sldId id="1301" r:id="rId33"/>
    <p:sldId id="1302" r:id="rId34"/>
    <p:sldId id="1303" r:id="rId35"/>
    <p:sldId id="1304" r:id="rId36"/>
    <p:sldId id="1305" r:id="rId37"/>
    <p:sldId id="1306" r:id="rId38"/>
    <p:sldId id="1307" r:id="rId39"/>
    <p:sldId id="1309" r:id="rId40"/>
    <p:sldId id="1310" r:id="rId41"/>
    <p:sldId id="1177" r:id="rId42"/>
    <p:sldId id="1179" r:id="rId43"/>
    <p:sldId id="1180" r:id="rId44"/>
    <p:sldId id="1182" r:id="rId45"/>
    <p:sldId id="1330" r:id="rId46"/>
    <p:sldId id="1183" r:id="rId47"/>
    <p:sldId id="1184" r:id="rId48"/>
    <p:sldId id="1186" r:id="rId49"/>
    <p:sldId id="1185" r:id="rId50"/>
    <p:sldId id="1187" r:id="rId5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4" d="100"/>
          <a:sy n="114" d="100"/>
        </p:scale>
        <p:origin x="47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兰亭集序　归去来兮辞并序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88767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是日也，天朗气清，惠风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和畅。仰观宇宙之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大，俯察品类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之盛，所以游目骋怀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，足以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极视听之娱，信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可乐也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MS Gothic" panose="020B0609070205080204" pitchFamily="49" charset="-128"/>
                            <a:cs typeface="MS Gothic" panose="020B0609070205080204" pitchFamily="49" charset="-128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88767"/>
              </a:xfrm>
              <a:blipFill>
                <a:blip r:embed="rId2"/>
                <a:stretch>
                  <a:fillRect l="-796" r="-849" b="-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820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天气晴朗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空气清新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和风温暖舒适。仰首观览宇宙的浩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俯身观察自然界万物的繁多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借以纵目观赏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开畅胸怀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足以尽情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享受看到的和听到的乐趣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实在很快乐。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58304"/>
            <a:ext cx="11485848" cy="1130246"/>
          </a:xfrm>
          <a:prstGeom prst="rect">
            <a:avLst/>
          </a:prstGeom>
          <a:noFill/>
          <a:ln w="19050">
            <a:solidFill>
              <a:srgbClr val="EF412A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惠风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品类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自然界的万物。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所以游目骋怀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借以纵目观赏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开畅胸怀。骋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开畅、舒展。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实在。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234360" y="5229016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写与会者的深切感受。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段析.EPS" descr="id:21474898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532130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32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3816424"/>
            <a:chOff x="360854" y="908720"/>
            <a:chExt cx="11485847" cy="38164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38164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至此作者写出了本次聚会的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群贤毕至，少长咸集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之乐；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天朗气清，惠风和畅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辰良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之乐；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崇山峻岭，茂林修竹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清流激湍，映带左右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之乐；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一觞一咏，亦足以畅叙幽情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之乐；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仰观宇宙之大，俯察品类之盛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赏心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之乐。作者感到五事齐臻，所以认为聚会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信可乐也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668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06416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夫人之相与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，俯仰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一世。或取诸怀抱，悟言一室之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；或因寄所托，放浪形骸之外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。虽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舍万殊，静躁不同，当其欣于所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遇，暂得于己，快然自足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，不知老之将至；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及其所之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既倦，情随事迁，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0641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7813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人与人交往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很快便度过一生。有的人在室中晤谈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互相倾吐心里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有的人把情怀寄托在所爱好的事物上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言行不受拘束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狂放不羁。虽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然各有各的爱好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取舍各不相同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静与动不相同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在他对所接触的感到欣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一时感到自得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高兴和满足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不知道老年将要到来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等到他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所喜爱或得到的已经厌倦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感情随着情况的变化而变化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62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6074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感慨系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之矣。向之所欣，俯仰之间，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已为陈迹，犹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不能不以之兴怀，况修短随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，终期于尽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！古人云：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死生亦大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岂不痛哉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！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60747"/>
              </a:xfrm>
              <a:blipFill>
                <a:blip r:embed="rId2"/>
                <a:stretch>
                  <a:fillRect l="-796" r="-849" b="-2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41601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感慨随着这种变化而有所不同。过去所喜欢的东西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转瞬之间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已经成为旧迹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尚且不能不因它而引起心中的感触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何况寿命长短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听凭造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终究归结于消灭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古人说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死生是一件大事。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怎么能不感到悲痛呢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356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互相交往。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俯仰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一俯一仰之间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比喻时间短暂。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取诸怀抱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悟言一室之内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在室中晤谈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互相倾吐心里话。诸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。怀抱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心怀。悟言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晤谈、对谈。悟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面对。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因寄所托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放浪形骸之外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把情怀寄托在所爱好的事物上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言行不受拘束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狂放不羁。放浪形骸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放纵、不受拘束。形骸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人的躯体。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快然自足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高兴和满足。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连接。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尚且。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修短随化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寿命长短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听凭造化。修、短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寿命长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寿命短。化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指自然。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终期于尽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终究归结于消灭。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大事。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5301024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阐明对人生的看法，感慨人生短暂、盛事不常。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39331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66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3816424"/>
            <a:chOff x="360854" y="908720"/>
            <a:chExt cx="11485847" cy="38164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38164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作者由开始时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信可乐也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的感受，联想到人的两种生存状态。美丽的山水，尽情的欢娱，可以令人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暂得于己，快然自足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；但时过境迁，往日的美好已为陈迹，人不能永远保有美好的留恋。想到此处，作者不免感慨横生，发出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死生亦大矣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的感叹，由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自然转为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是对人生短暂、世事无常的痛惜之情。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336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32165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每览昔人兴感之由，若合一契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未尝不临文嗟悼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，不能喻之于怀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。固知一死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生为虚诞，齐彭殇为妄作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。后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之视今，亦犹今之视昔，悲夫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！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❺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故列叙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时人，录其所述，虽世殊事异，所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3216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1007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每当看到古人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对死生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发生感慨的原因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像符契那样相合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要在读文章时叹息哀伤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不能明白于心。就知道把死和生等同起来的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说法是不真实的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把长寿和短命等同起来的说法是虚妄之谈。后人看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待今人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也如同今人看待前人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可悲呀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所以一个一个记下当时与会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摘录他们所作的诗篇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纵使时代变了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事情不同了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但引起人们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768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95025"/>
                <a:ext cx="11485848" cy="184063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以兴怀，其致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一也。后之览者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，亦将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有感于斯文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95025"/>
                <a:ext cx="11485848" cy="1840632"/>
              </a:xfrm>
              <a:blipFill>
                <a:blip r:embed="rId2"/>
                <a:stretch>
                  <a:fillRect l="-796" r="-849" b="-1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心中感触的原因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他们的意态是一样的。后世的读者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也将对这次集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会的诗文有所感慨。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341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若合一契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像符契那样相合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意思是发生感触的原因相同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即符契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古代符信的一种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以金玉竹木等制成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上刻文字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分成两半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合在一起可为凭验。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嗟悼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叹息哀伤。悼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悲伤。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不能喻之于怀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不能明白于心。意思是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看到古人对死生发生感慨的文章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就为此悲伤感叹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也说不出是什么原因。介宾短语后置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按照现代汉语语序应为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不能于怀喻之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明白。一说是消解、释怀的意思。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固知一死生为虚诞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齐彭殇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为妄作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就知道把死和生等同起来的说法是不真实的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把长寿和短命等同起来的说法是虚妄之谈。固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乃、因而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一说本来。一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数词做动词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看作一样。齐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看作相等。虚诞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虚妄荒诞。彭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即彭祖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传说他曾活到八百岁。殇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未成年而死去的人。妄作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虚妄之谈。一死生、齐彭殇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都是《庄子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齐物论》中的看法。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情趣。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览者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读者。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6093296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表达生死观，说明作序的缘由。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618558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28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602713"/>
            <a:chOff x="360854" y="908719"/>
            <a:chExt cx="11485847" cy="46027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602713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此处对老之将至、人生无常慨叹不已，情调有些低沉，但积极情绪又蕴含其中。作者在尽述古人、今人、后人慨叹人生无常的同时，批判了庄周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一死生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齐彭殇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的虚无主义，表达了积极的态度。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作者从不同处世形态的共性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出发，抒发了自己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重死生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首先，作者陈述读古人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之作时的体验，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若合一契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说明古人也有感于死生；然后转入对人生的深入抒写，这与当时的社会风气有关；接着发出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后之视今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的感叹；最后交代了作品的成因，总结全文。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27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5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65261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995227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《兰 亭 集 序》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兰亭，是东晋时期会稽郡山阴（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今浙江绍兴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）城西南郊名胜。这里山清水秀，风景幽雅，是当时名流雅士时常集会的地方。东晋穆帝永和九年（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）农历三月三日，王羲之（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当时任会稽内史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）邀请友人谢安、孙绰等四十一人在兰亭聚会，作曲水流觞之饮。当时要求每人作四言、五言诗各一首。之后王羲之将诸人诗作记录成集，是为《兰亭集》，并为此集作序一篇，就是《兰亭集序》。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70501"/>
                <a:ext cx="11485848" cy="4050596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《归去来兮辞（</a:t>
                </a: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并序</a:t>
                </a: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陶渊明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余家贫，耕植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不足以自给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。幼稚盈室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储粟，生生所资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，未见其术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。亲故多劝余为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长吏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，脱然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有怀，求之靡</a:t>
                </a: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70501"/>
                <a:ext cx="11485848" cy="4050596"/>
              </a:xfrm>
              <a:blipFill>
                <a:blip r:embed="rId2"/>
                <a:stretch>
                  <a:fillRect l="-796" r="-849" b="-3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译文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5057" y="764704"/>
            <a:ext cx="1259840" cy="483235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89688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我家贫穷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耕田种植不足以供给自己生活。孩子多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家无余粮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以维持生活的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没有营生的本领。亲戚和老友大都劝我去做职位较高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的官吏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忧虑解除而放松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有了这种念头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可是求官没有门路。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2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9419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途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。会有四方之事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，诸侯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以惠爱为德，家叔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以余贫苦，遂见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用于小邑。于时风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未静，心惮远役，彭泽去家百里，公田之利，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足以为酒。故便求之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及少日，眷然有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归欤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。何则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？质性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自然，非矫厉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所得。饥冻虽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9419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284909"/>
            <a:ext cx="11485848" cy="54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恰逢有接受任命出使的事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地方大吏以爱惜人才为美德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叔父因为我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家境贫苦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替我推荐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被任命为小县官吏。那时战乱未停息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心里害怕到远方供职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彭泽县离家一百里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官田收获的粮食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11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够用来酿酒。所以就请求去那里。等过了几天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有辞官回家的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想法。为什么呢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本性自然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不是造作勉强能够得到的。饥饿寒冷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881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849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切，违己交病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。尝从人事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皆口腹自役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。于是怅然慷慨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，深愧平生之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志。犹望一稔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㉓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，当敛裳宵逝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㉔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。寻程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氏妹</a:t>
                </a:r>
                <a:r>
                  <a:rPr lang="zh-CN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㉕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丧于武昌，情在骏奔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微软雅黑" panose="020B0503020204020204" pitchFamily="34" charset="-122"/>
                                <a:cs typeface="微软雅黑" panose="020B0503020204020204" pitchFamily="34" charset="-122"/>
                              </a:rPr>
                              <m:t>㉖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，自免去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849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27698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虽然急迫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违反自己的意志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都感到痛苦。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曾经做官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是为了谋生糊口而役使自己。于是惆怅感叹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深深愧对于我平生的志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向。仍然希望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再做官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到时收拾衣装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连夜离去。不久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嫁到程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家的妹妹在武昌去世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我去吊丧的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心情急速奔驰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自己请求免去官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345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03177"/>
                <a:ext cx="11485848" cy="180049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职。仲秋至冬，在官八十余日。因事顺心，命篇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曰《归去来兮》。乙巳</a:t>
                </a:r>
                <a:r>
                  <a:rPr lang="zh-CN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㉗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岁十一月也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03177"/>
                <a:ext cx="11485848" cy="1800493"/>
              </a:xfrm>
              <a:blipFill>
                <a:blip r:embed="rId2"/>
                <a:stretch>
                  <a:fillRect l="-796" r="-849" b="-13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167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职。自仲秋到冬天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做官八十多天。因辞官的事顺遂心意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写了一篇文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章命名为《归去来兮》。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正是东晋义熙元年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十一月。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41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耕植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耕田种植。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供给自己生活。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幼稚盈室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孩子多。幼稚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小孩。盈室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满屋。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盛粮食的器皿。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生生所资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所赖以维持生活的。生生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维持生活。前一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字为动词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后一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字为名词。资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凭借。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这里指营生的本领。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县丞、县尉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是县吏中职位较高的官吏。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脱然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忧虑解除而放松的样子。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靡途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没有门路。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会有四方之事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陶渊明接受建威将军江州刺史刘敬宣的任命出使的事。会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适逢。四方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指到各处去。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诸侯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地方大吏。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家叔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可能是作者的叔父陶夔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当时任太常卿。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被。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风波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战乱。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眷然有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归欤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有辞官回家的想法。眷然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思念的样子。归欤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语出《论语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公冶长》。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质性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本性。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矫厉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造作勉强。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8304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交病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都感到痛苦。交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人事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做官。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皆口腹自役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都是为了谋生糊口而役使自己。判断句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表判断。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慷慨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感叹。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rěn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庄稼成熟一次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引申为一年。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敛裳宵逝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收拾衣装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连夜离去。宵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星夜。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程氏妹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嫁到程家的妹妹。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骏奔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急速奔驰。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乙巳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东晋义熙元年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3140968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交代写这篇辞的原因。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233259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28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602713"/>
            <a:chOff x="360854" y="908719"/>
            <a:chExt cx="11485847" cy="46027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602713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开篇交代自己家境贫困，家中孩子多，无余粮，为后文出仕作铺垫。其中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亲故多劝余为长吏，脱然有怀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彭泽去家百里，公田之利，足以为酒。故便求之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，写出过去出仕时，作者一度真实有过的欣然向往，足见作者天性之坦诚。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写决意弃官归田的原因。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质性自然，非矫厉所得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，是作者弃官的根本原因。几经出仕，作者深知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口腹自役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，但为了谋生糊口去做官违背了自己的意志，内心痛苦不已。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饥冻虽切，违己交病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怅然慷慨，深愧平生之志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，因此决意辞官。作者语言和婉，意志却坚如金石。至于因妹丧而自请免官，只是一个契机。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0063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85037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归去来兮，田园将芜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胡不归？既自以心为形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役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惆怅而独悲？悟已往之不谏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来者之可追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。实迷途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其未远，觉今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是而昨 非。舟遥遥以轻飏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风飘飘而吹衣。问征夫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以前路，恨晨光之熹微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8503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回去吧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田园快要荒废了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为什么不回去呢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既然自己使精神被形体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役使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为什么怅惘而独自伤悲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认识到过去的错误已经不可挽回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知道未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来的事还来得及补救。确实迷了路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出来做官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或许走得还不太远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觉悟到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现在做的是对的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做官的行为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是错的。船在水面上轻轻地摇荡着前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微风吹拂着衣裳。向行人问前面的路程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怨晨光微弱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耽误行程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13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田地荒废。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既自以心为形役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既然自己使精神被形体役使。被动句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表被动。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挽回。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补救。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迷途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出来做官。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舟遥遥以轻飏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船在水面上轻轻地摇荡着前进。遥遥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漂流摇荡的样子。飏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船缓缓前进。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征夫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行人。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熹微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光线微弱。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306896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写辞官归隐的决心。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16125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290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3816424"/>
            <a:chOff x="360854" y="908720"/>
            <a:chExt cx="11485847" cy="38164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38164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喟叹唤起全篇，直抒胸臆，以突兀峻峭的笔势表达归田之志的坚决。寥寥数句，既有沉痛的自白，又有愤怒的抗议；既是觉醒的宣言，又是对官场污浊的揭露，矛头直指封建官僚制度。在沉痛和愤怒之余，不乏因决意归隐而欣然自得的意味。在感情的抒发中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归去来兮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的原因蕴含其中。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舟遥遥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四句，含蓄表达了作者复返自然的舒畅心情和归心似箭的感情。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40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《归去来兮辞（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并序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《归去来兮辞（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）》作于东晋义熙元年（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）。陶渊明二十九岁出仕，一直厌恶官场，向往田园，终于在这一年十一月辞去彭泽令之职。这篇文章就是其回归田园之初激动欣喜之情的自然流露。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44897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乃瞻衡宇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欣载奔。僮仆欢迎，稚子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候门。三径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就荒，松菊犹存。携幼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入室，有酒盈樽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引壶觞以自酌，眄庭柯以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怡颜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。倚南窗以寄傲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，审容膝之易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。园日 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以成趣，门虽设而常关。策扶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4489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于是看见了自家的房子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高兴地奔跑。仆人欢快地迎接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小孩守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候在门口。院子里的小路将要荒芜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松树和菊花还在。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带着孩子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进了屋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酒杯中已经倒满了酒。拿起酒壶酒杯自饮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看着院子里的树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喜形于色。倚着南窗寄托傲世的情怀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深知住在陋室中反而容易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使人安适。每天在园中游玩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成为乐趣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虽然有门但经常关着。拄着拐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2387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1903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老以流憩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，时矫首而遐观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。云无心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以出岫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，鸟倦飞而知还。景翳翳以将入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抚孤松而盘桓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❺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19032"/>
              </a:xfrm>
              <a:blipFill>
                <a:blip r:embed="rId2"/>
                <a:stretch>
                  <a:fillRect l="-796" r="-849" b="-2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8675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杖出去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到处走走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随时随地休息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常常抬起头遥望远方。云气自然而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然地冒出山头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鸟飞累了知道回去。阳光黯淡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太阳快要下山了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手抚孤松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徘徊不已。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459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乃瞻衡宇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于是看见了自家的房子。衡宇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简陋的房屋。衡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横木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横木为门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是贫者之居的布置。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语助词。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西汉末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兖州刺史蒋诩隐居后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在院中开辟三径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只与求仲、羊仲来往。后以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代指隐士住处。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庭柯以怡颜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看着院子里的树木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喜形于色。眄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看。柯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草木的枝茎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这里指树。怡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愉快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使愉快。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寄傲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寄托傲世的情怀。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审容膝之易安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深知住在陋室中反而容易使人安适。审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深知。容膝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仅能容纳双膝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形容居处狭小。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游玩、游览。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策扶老以流憩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拄着拐杖出去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到处走走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随时随地休息。策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拄着。扶老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拐杖。流憩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指无目的地漫步和随时随地休息。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时矫首而遐观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常常抬起头遥望远方。矫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举。遐观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远望。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云无心以出岫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云气自然而然地冒出山头。无心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无意。岫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峰峦。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景翳翳以将入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阳光黯淡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太阳快要下山了。景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日光。翳翳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阴暗的样子。入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指太阳下山。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徘徊。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6084059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写回到家后的安乐闲适。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6176350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585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048715"/>
            <a:chOff x="360854" y="908719"/>
            <a:chExt cx="11485847" cy="40487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048715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载欣载奔。僮仆欢迎，稚子候门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中可以想象出主仆俱迎、妻儿皆乐的情景。尤其具有情味的是妻子，好似不出来迎接，但由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有酒盈樽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可知她比谁都盛情，所有的感情都融合在默默劳动之中了。此处展现了多么美好欢乐的场景啊！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室中之乐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园中之乐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，作者创造了一个安乐闲适、自由自在的意境。这就是他想要的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隐士之乐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，是他想要的生活方式，也符合他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质性自然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的本性，同时抒发了他洁身自好、孤芳自赏的情怀。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132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67322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归去来兮，请息交以绝游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MS Gothic" panose="020B0609070205080204" pitchFamily="49" charset="-128"/>
                            <a:cs typeface="MS Gothic" panose="020B0609070205080204" pitchFamily="49" charset="-128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世与我而相违，复驾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言兮焉求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？悦亲戚之情话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，乐琴书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消忧。农人告余以春及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，将有事于西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畴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。或命巾车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，或棹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孤舟。既窈窕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6732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回去吧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让我同外界断绝交游。这世道与我的志趣不合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还要驾车出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去追求什么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亲戚说的知心话使我愉悦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弹琴读书的乐趣使我的忧愁消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除。农夫把春天到了的消息告诉我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将要到西边的田里去春耕。有时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坐着有帷幕的小车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有时划着一只小船。既沿着幽深曲折的山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7373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5275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以寻壑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，亦崎岖而经丘。木欣欣以向荣，泉涓涓而始流。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万物之得时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，感吾生之行休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❼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52751"/>
              </a:xfrm>
              <a:blipFill>
                <a:blip r:embed="rId2"/>
                <a:stretch>
                  <a:fillRect l="-796" r="-849" b="-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87475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也经过道路崎岖的山丘。树木欣欣向荣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泉水缓缓流动。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羡慕万物顺应天时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感叹我的一生将要结束。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5542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复驾言兮焉求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还要驾车出去追求什么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宾语前置句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疑问句中代词做宾语前置。驾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驾车。言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助词。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情话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知心话。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琴书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弹琴读书。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农人告余以春及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农夫把春天到了的消息告诉我。状语后置句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按照现代汉语语序应为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农人以春及告余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。春及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春天到了。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将有事于西畴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chóu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将要到西边的田里去春耕。状语后置句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按照现代汉语语序应为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将于西畴有事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指耕种之事。畴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田地。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或命巾车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有时坐着有帷幕的小车。命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命人备置。巾车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外面覆盖着帷幕的小车。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用桨划。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窈窕以寻壑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沿着幽深曲折的山谷。窈窕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幽深的样子。寻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循着。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羡慕。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顺应天时。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感吾生之行休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感叹我的一生将要结束。行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将要。休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终结。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580508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写到田园耕作和出游的快乐。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89737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651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048715"/>
            <a:chOff x="360854" y="908719"/>
            <a:chExt cx="11485847" cy="40487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048715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作者重回久违的田园，更坚定了躬耕的决心，并流露出要与世俗相忘之意，以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息交以绝游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进一步表示对当权者和官场生活的鄙弃。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描写和叙述中饱含感情。虽然有低沉的感叹，也有及时行乐之意，但整体基调仍是乐观、旷达的。寓情于景、物、事之中，最后两句触景生情，自然引出末段的抒情议论。在这种闲适的田园生活中，作者心情自然而宁静，达到了心灵发展真正和谐的境地，这才是真正的归隐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3286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30589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已矣乎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！寓形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宇内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复几时？曷不委心任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去留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？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❽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胡为乎遑遑欲何之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？富贵非吾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愿，帝乡不可期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良辰以孤往，或植杖而耘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。登东皋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以舒啸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b="1" baseline="30000"/>
                      <m:t>⑩</m:t>
                    </m:r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，临清流而赋诗。聊乘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化以归尽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，乐夫天命复奚疑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！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❾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3058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40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算了吧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人寄身于天地间能有多长时间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为什么不随心所欲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生与死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都顺随自然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为什么心神惶惶不安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到底想要到哪里去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富贵不是我的愿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仙境不可期求。爱惜美好的时光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独自外出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有时倚着棍杖除草培土。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登上向阳的高地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放声长啸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面对清澈的溪流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吟唱诗歌。姑且顺随自然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800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走到生命的尽头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乐天安命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还有什么可疑虑的呢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142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已矣乎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算了吧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助词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加强感叹语气。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寓形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寄托身体。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宇内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天地间。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不委心任去留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为什么不随心所欲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生与死都顺随自然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为什么。委心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随心。去留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指生死。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胡为乎遑遑欲何之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为什么心神惶惶不安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到底想要到哪里去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宾语前置句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疑问句中代词做宾语前置。遑遑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惊恐匆忙、心神不定。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帝乡不可期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仙境不可期求。帝乡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天帝居住的地方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也就是所谓仙境。期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期求。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留恋、爱惜。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或植杖而耘耔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有时倚着棍杖除草培土。植杖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倚杖、扶杖。一说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植杖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是把手杖插在地上。耘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除草。耔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培土。《论语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微子》有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植其杖而芸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之语。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水边向阳的高地。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舒啸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放声长啸。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聊乘化以归尽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姑且顺随自然的变化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走到生命的尽头。聊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姑且。乘化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顺随自然。归尽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到生命的尽头。</a:t>
            </a:r>
            <a:r>
              <a:rPr lang="en-US" altLang="zh-CN" b="1" dirty="0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乐夫天命复奚疑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乐天安命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还有什么可疑虑的呢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宾语前置句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疑问句中代词做宾语前置。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6093112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抒发了洁身自好、孤芳自赏的情怀。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6185403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085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序，是一种对书籍和文章举其纲要、论其大旨的文字，相当于引言。列于卷首的叫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，附于卷末的叫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。其作用在于介绍、推荐某人著作或某一材料，说明写作过程、写作目的、主要内容，或说明同本书内容相关的一些事情，帮助读者阅读和理解。如《兰亭集序》就是王羲之为《兰亭集》写的序言。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多为叙述作者意趣、写作缘起等；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创于唐初，用于临别赠言，多为劝勉之辞。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048715"/>
            <a:chOff x="360854" y="908719"/>
            <a:chExt cx="11485847" cy="40487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048715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抒发感慨，再次表明决心，也是对丑恶现实另一种形式的谴责和抗议。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表明人生态度与所追求的生活境界。作者主张顺应自然、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乐天安命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，即弃绝世情，回归自然，顺应自然地生活下去，直至生命终结。它有别于要求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与留名于世的儒学思想，也有别于炼丹学道求长生的道教思想，饱含遗世独立、超脱生死的旷达乐观的精神。结尾句点出全文主旨，作者的处世态度和人生哲学在此充分体现了出来。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556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文言文阅读之如何把握古代抒情散文的情感</a:t>
            </a:r>
            <a:endParaRPr lang="en-US" altLang="zh-CN" b="1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752181"/>
              </p:ext>
            </p:extLst>
          </p:nvPr>
        </p:nvGraphicFramePr>
        <p:xfrm>
          <a:off x="343710" y="2492896"/>
          <a:ext cx="11502992" cy="3960440"/>
        </p:xfrm>
        <a:graphic>
          <a:graphicData uri="http://schemas.openxmlformats.org/drawingml/2006/table">
            <a:tbl>
              <a:tblPr firstRow="1" firstCol="1" bandRow="1"/>
              <a:tblGrid>
                <a:gridCol w="1503024">
                  <a:extLst>
                    <a:ext uri="{9D8B030D-6E8A-4147-A177-3AD203B41FA5}">
                      <a16:colId xmlns:a16="http://schemas.microsoft.com/office/drawing/2014/main" val="553542322"/>
                    </a:ext>
                  </a:extLst>
                </a:gridCol>
                <a:gridCol w="9999968">
                  <a:extLst>
                    <a:ext uri="{9D8B030D-6E8A-4147-A177-3AD203B41FA5}">
                      <a16:colId xmlns:a16="http://schemas.microsoft.com/office/drawing/2014/main" val="3815094316"/>
                    </a:ext>
                  </a:extLst>
                </a:gridCol>
              </a:tblGrid>
              <a:tr h="5225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思维发展与提升审美鉴赏与创造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647869"/>
                  </a:ext>
                </a:extLst>
              </a:tr>
              <a:tr h="23171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抒情散文是注重表现作者的感受、抒发作者的思想感情的散文，强调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文中有我，重在抒情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。它虽然也有对具体事物的记叙和描绘，但通常没有贯串全文的情节，情感表达是这类散文创作的核心。高考对古代抒情散文的情感题的考查，客观题和主观题皆有涉及。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741109"/>
                  </a:ext>
                </a:extLst>
              </a:tr>
              <a:tr h="11207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下列对原文有关内容的概述，不正确的一项是（</a:t>
                      </a:r>
                      <a:r>
                        <a:rPr lang="en-US" alt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请结合文本，简要概括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表达了什么情感。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908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技 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抓住写景语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古人云：一切景语皆情语。古代优秀的抒情散文都是字字扣着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来描写的，在写景中作者往往借景抒情，展现其写作主旨。所以要捕捉文中写景的句子，从景物描写中判断作者的情感倾向，或以乐景衬哀情，或以乐景衬乐情，或以哀景衬哀情。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找出具体物象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人在写抒情散文时经常借用某一具体物象，抒发自己的人生感悟和家国情怀。这里的物象，可以是亭台楼阁，也可以是山川河流，还可以是祠堂、书斋、庭院等。总之，古人所用的物象涉及他们的个人生活、游历生活、朝堂生活等各个方面。这些物象原本普通寻常，但因为个人经历、社会变迁，就带上了时代烙印，刻入文化情怀，于是就由普通物象上升为艺术形象。有的物象表现了主人公高洁的品格和远大的志向，如莲花、竹子、松柏、千里马等，有的表达了作者的思乡、离别之情，如明月、杨柳、寒蝉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梳通文理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捕捉文脉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古代抒情散文一般都有三个结构：一是文体结构，二是思想内容结构，三是艺术形式结构。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文体结构，就是看它属于哪种文体，古代抒情散文大多遵循传统文体，而传统文体最后都会说明写作缘由，由此便可判断作者的情感倾向。所谓思想内容结构，就是作者表达自己的情感的过程，作者通常是按照自己确定的主题思想来进行散文写作的，由此便可知道作者的情感所在。所谓艺术形式结构，就是散文叙事、写景、状物的写作条理，这常常决定了作者表达情感的方向，由此便可明确作者的情感内涵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7966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结合语言特点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景物是散文的内容，结构是散文的线索。但文章表现这些内容、显示这些结构的手段只有一个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。准确、生动的语言更便于表达丰富细腻的情感，其中包含准确到位的用词、变化多样的句式、丰富多样的修辞手法、朗朗上口的音韵格律等。所以我们可以通过这些语言来推测作者的情感。如《岳阳楼记》中的对偶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日星隐曜，山岳潜形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沙鸥翔集，锦鳞游泳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等，抒发了作者对岳阳楼景色的赞美；《马说》中的反问句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且欲与常马等不可得，安求其能千里也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，以反问的形式强烈地表达了作者对统治者不能识别人才、埋没摧残人才的愤懑不平之情。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5229200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单元群文阅读专练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16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P67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endPara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62555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古诗文名句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王羲之名句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）意在笔前，然后作字。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《题卫夫人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笔阵图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后》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）奉橘三百枚，霜未降，未可多得。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《奉橘帖》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）存意学者，两月可见其功；无灵性者，百日亦知其本。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《笔势论十二章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陶渊明名句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）盛年不重来，一日难再晨。及时当勉励，岁月不待人。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《杂诗十二首》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）奇文共欣赏，疑义相与析。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《移居二首》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）一觞虽独尽，杯尽壶自倾。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《饮酒》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王羲之的书法之路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晋初年，宰相王导的兄弟王旷有个爱子，叫王羲之。他从小受到父亲笔墨横姿、爱好书法的熏陶，也喜欢上了书法。十几岁时，常在父亲书房里翻弄前人的书迹、碑帖。王旷见儿子如此心诚，就以一本《笔说》为教材，教他笔法、笔势、笔意。这为王羲之的书法之路打下了很好的基础。后来，王羲之的书法出了名，许多人都以得到他的字为荣，连京城里的大官、地方上的豪富都争相来求他的墨宝。王羲之四十多岁时，因为和上司意见不合，他辞去了会稽地方官的职务，从此游山玩水、吟诗会友，并有了更多的时间潜心于书法艺术。这以后，王羲之书法的造诣达到了登峰造极的地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4246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兰亭集会，王羲之和他的朋友们处偏远清幽之地，行率真自由之事，着朴素简洁之衣，食清淡爽口之味，歌清新高雅之章，叙自然真挚之情。他们通体洋溢着一种平淡的人生真味：从从容容、平平淡淡、潇潇洒洒、坦坦荡荡、真真切切。这是他们淡雅人格性情的体现，是一种简单的生活状态、原生态的生命情调。这显然是古代文人学士及当今知识分子追崇的一种雅而不俗、素而不艳的人生理想和乐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简单生活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淡雅人生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en-US" altLang="zh-CN" b="1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形式比较自由灵活的古体韵文，起源于战国时代，篇幅长短不限，句式散文化。大体上以四句为一小节，两句为一组；以四言、六言为主，间有长短句，在整齐之中有参差，错落有致，韵脚的转换和押韵的方式也灵活而富于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汉代，人们习惯将辞和赋统称为辞赋，不加区别，但实际上二者仍是两种不同的文体。其相似之处在于：辞和赋都注重文采，讲究铺排，善于用典。不同之处在于：赋的句式进一步散文化，关联词语增多；在内容上，赋以咏物说理为主，而辞则重在抒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陶渊明：守拙归园田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陶渊明任彭泽县令不久就怅然归田。他发现出仕不能实现自己的志愿，折腰事人、同流合污违背了自己自然的本性。于是，他放下了出仕的名和利，弃官归田。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回归田园的他，选择亲自劳作，即便生活清苦，却因坚守气节，拥有了挺直脊梁的底气。他用行动昭告世人，只要坚守气节，哪怕身处茅屋，以粗茶淡饭度日，灵魂也能高贵且傲然。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尊严与气节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高贵的灵魂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守住本心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en-US" altLang="zh-CN" b="1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6832"/>
                <a:ext cx="11485848" cy="4218142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《兰 亭 集 序》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王羲之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永和九年，岁在癸丑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，暮春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之初，会于会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稽山阴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之兰亭，修禊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事也。群贤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至，少长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咸集。此地有崇山峻岭，茂林修竹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6832"/>
                <a:ext cx="11485848" cy="421814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872772"/>
            <a:ext cx="2015490" cy="370840"/>
          </a:xfrm>
          <a:prstGeom prst="rect">
            <a:avLst/>
          </a:prstGeom>
        </p:spPr>
      </p:pic>
      <p:pic>
        <p:nvPicPr>
          <p:cNvPr id="4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7308" y="1402218"/>
            <a:ext cx="1259840" cy="48323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5491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永和九年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这一年是癸丑之年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晚春开始时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会集在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会稽山阴的兰亭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做修禊之事。众多贤才都聚在这里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年轻的、年长的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都聚集在一起。这个地方有高峻的山峰、茂盛的树林、高高的竹子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94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2505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又有清流激湍，映带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左右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，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以为流觞曲水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，列坐其次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。虽无丝竹管弦之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盛，一觞一咏，亦足以畅叙幽情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25059"/>
              </a:xfrm>
              <a:blipFill>
                <a:blip r:embed="rId2"/>
                <a:stretch>
                  <a:fillRect l="-796" r="-849" b="-2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26876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有清澈且流势很急的水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景物互相衬托在亭子的四周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清流激湍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来作为流觞的曲水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排列坐在曲水旁边。虽然没有音乐演奏的盛况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但饮一杯酒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赋一首诗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也足够来畅快叙述深远高雅的情思了。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789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ɡuǐ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永和九年。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暮春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春季的最后一个月。暮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晚。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会稽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ijī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今浙江绍兴。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古代民俗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于农历三月上旬的巳日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三国魏以后始固定为三月初三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到水边嬉戏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以祓除不祥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贤士能人。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年轻的人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年长的人。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高高的竹子。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映带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景物互相衬托。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引以为流觞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曲水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清流激湍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来作为流觞的曲水。省略句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引以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为流觞曲水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。流觞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把盛酒的杯浮在水面从上游放出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循曲水而下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流到谁的面前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谁就取来饮用。觞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酒杯。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旁边。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幽情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深远高雅的情思。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5229016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记叙兰亭聚会的盛况。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32130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73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602713"/>
            <a:chOff x="360854" y="908719"/>
            <a:chExt cx="11485847" cy="460271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602713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叙述兰亭宴集的情况，写出了宴集的时间、地点、相聚的缘由、参加人员、地理环境及景物、当日天气和宴集的感受，是实写，以一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字为基调。作者用简洁雅净、铿锵有致的语言，写出了宴集之地优美的自然风光，景物清澈明朗而又生机盎然。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在写景的基础上，顺笔引出临流赋诗，点出盛会的内容为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一觞一咏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畅叙幽情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虽无丝竹管弦之盛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是反面衬托之笔，以表达赏心悦目之情。短短三十字，写尽兰亭宴集饮酒赋诗之盛况。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4183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7158</Words>
  <Application>Microsoft Office PowerPoint</Application>
  <PresentationFormat>自定义</PresentationFormat>
  <Paragraphs>315</Paragraphs>
  <Slides>50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3" baseType="lpstr">
      <vt:lpstr>MS Gothic</vt:lpstr>
      <vt:lpstr>MS Mincho</vt:lpstr>
      <vt:lpstr>方正清刻本悦宋简体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Lenovo</cp:lastModifiedBy>
  <cp:revision>414</cp:revision>
  <dcterms:created xsi:type="dcterms:W3CDTF">2020-11-06T05:24:00Z</dcterms:created>
  <dcterms:modified xsi:type="dcterms:W3CDTF">2025-09-22T07:28:20Z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